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314" r:id="rId7"/>
    <p:sldId id="296" r:id="rId8"/>
    <p:sldId id="266" r:id="rId9"/>
    <p:sldId id="278" r:id="rId10"/>
    <p:sldId id="271" r:id="rId11"/>
    <p:sldId id="283" r:id="rId12"/>
    <p:sldId id="29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4/22/2018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12</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4/22/2018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4/22/2018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4/22/2018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4/22/2018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4/22/2018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4/22/2018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4/22/2018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a:t>
            </a:r>
            <a:r>
              <a:rPr lang="en-US" sz="2400" b="1">
                <a:solidFill>
                  <a:schemeClr val="tx1"/>
                </a:solidFill>
              </a:rPr>
              <a:t>Norms (grouped by type)</a:t>
            </a:r>
            <a:endParaRPr lang="en-US" sz="2400" b="1" dirty="0">
              <a:solidFill>
                <a:schemeClr val="tx1"/>
              </a:solidFill>
            </a:endParaRP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Single Word Norm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b="1"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967589244"/>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448740"/>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JAM slopes were not replicated semantic or thematic judgments. </a:t>
            </a:r>
          </a:p>
          <a:p>
            <a:pPr marL="285750" indent="-285750">
              <a:buFont typeface="Courier New" panose="02070309020205020404" pitchFamily="49" charset="0"/>
              <a:buChar char="o"/>
            </a:pPr>
            <a:endParaRPr lang="en-US" sz="2000" dirty="0"/>
          </a:p>
          <a:p>
            <a:pPr marL="285750" indent="-285750">
              <a:buFont typeface="Courier New" panose="02070309020205020404" pitchFamily="49" charset="0"/>
              <a:buChar char="o"/>
            </a:pPr>
            <a:r>
              <a:rPr lang="en-US" sz="2000"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958686"/>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4042345900"/>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0.27</a:t>
                      </a:r>
                    </a:p>
                  </a:txBody>
                  <a:tcPr>
                    <a:solidFill>
                      <a:schemeClr val="tx2">
                        <a:lumMod val="20000"/>
                        <a:lumOff val="80000"/>
                      </a:schemeClr>
                    </a:solidFill>
                  </a:tcPr>
                </a:tc>
                <a:tc>
                  <a:txBody>
                    <a:bodyPr/>
                    <a:lstStyle/>
                    <a:p>
                      <a:pPr algn="ctr"/>
                      <a:r>
                        <a:rPr lang="en-US" sz="1800" b="0" dirty="0">
                          <a:solidFill>
                            <a:schemeClr val="tx1"/>
                          </a:solidFill>
                        </a:rPr>
                        <a:t>0.03</a:t>
                      </a:r>
                    </a:p>
                  </a:txBody>
                  <a:tcPr>
                    <a:solidFill>
                      <a:schemeClr val="tx2">
                        <a:lumMod val="20000"/>
                        <a:lumOff val="80000"/>
                      </a:schemeClr>
                    </a:solidFill>
                  </a:tcPr>
                </a:tc>
                <a:tc>
                  <a:txBody>
                    <a:bodyPr/>
                    <a:lstStyle/>
                    <a:p>
                      <a:pPr algn="ctr"/>
                      <a:r>
                        <a:rPr lang="en-US" sz="1800" b="0" dirty="0">
                          <a:solidFill>
                            <a:schemeClr val="tx1"/>
                          </a:solidFill>
                        </a:rPr>
                        <a:t>9.42</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1800" b="0" dirty="0"/>
                        <a:t>-0.10</a:t>
                      </a:r>
                    </a:p>
                  </a:txBody>
                  <a:tcPr>
                    <a:solidFill>
                      <a:schemeClr val="bg1">
                        <a:lumMod val="95000"/>
                      </a:schemeClr>
                    </a:solidFill>
                  </a:tcPr>
                </a:tc>
                <a:tc>
                  <a:txBody>
                    <a:bodyPr/>
                    <a:lstStyle/>
                    <a:p>
                      <a:pPr algn="ctr"/>
                      <a:r>
                        <a:rPr lang="en-US" sz="1800" b="0" dirty="0"/>
                        <a:t>0.02</a:t>
                      </a:r>
                    </a:p>
                  </a:txBody>
                  <a:tcPr>
                    <a:solidFill>
                      <a:schemeClr val="bg1">
                        <a:lumMod val="95000"/>
                      </a:schemeClr>
                    </a:solidFill>
                  </a:tcPr>
                </a:tc>
                <a:tc>
                  <a:txBody>
                    <a:bodyPr/>
                    <a:lstStyle/>
                    <a:p>
                      <a:pPr algn="ctr"/>
                      <a:r>
                        <a:rPr lang="en-US" sz="1800" b="0" dirty="0"/>
                        <a:t>-6.08</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1800" b="0" dirty="0"/>
                        <a:t>0.09</a:t>
                      </a:r>
                    </a:p>
                  </a:txBody>
                  <a:tcPr>
                    <a:solidFill>
                      <a:schemeClr val="tx2">
                        <a:lumMod val="20000"/>
                        <a:lumOff val="80000"/>
                      </a:schemeClr>
                    </a:solidFill>
                  </a:tcPr>
                </a:tc>
                <a:tc>
                  <a:txBody>
                    <a:bodyPr/>
                    <a:lstStyle/>
                    <a:p>
                      <a:pPr algn="ctr"/>
                      <a:r>
                        <a:rPr lang="en-US" sz="1800" b="0" dirty="0"/>
                        <a:t>0.02</a:t>
                      </a:r>
                    </a:p>
                  </a:txBody>
                  <a:tcPr>
                    <a:solidFill>
                      <a:schemeClr val="tx2">
                        <a:lumMod val="20000"/>
                        <a:lumOff val="80000"/>
                      </a:schemeClr>
                    </a:solidFill>
                  </a:tcPr>
                </a:tc>
                <a:tc>
                  <a:txBody>
                    <a:bodyPr/>
                    <a:lstStyle/>
                    <a:p>
                      <a:pPr algn="ctr"/>
                      <a:r>
                        <a:rPr lang="en-US" sz="1800" b="0" dirty="0"/>
                        <a:t>4.20</a:t>
                      </a:r>
                    </a:p>
                  </a:txBody>
                  <a:tcPr>
                    <a:solidFill>
                      <a:schemeClr val="tx2">
                        <a:lumMod val="20000"/>
                        <a:lumOff val="80000"/>
                      </a:schemeClr>
                    </a:solidFill>
                  </a:tcPr>
                </a:tc>
                <a:tc>
                  <a:txBody>
                    <a:bodyPr/>
                    <a:lstStyle/>
                    <a:p>
                      <a:pPr algn="ctr"/>
                      <a:r>
                        <a:rPr lang="en-US" sz="18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solidFill>
                  <a:schemeClr val="tx1"/>
                </a:solidFill>
              </a:rPr>
              <a:t>Analysis was conducted with a multilevel logistic regression</a:t>
            </a:r>
          </a:p>
          <a:p>
            <a:pPr>
              <a:buClrTx/>
              <a:buFont typeface="Courier New" panose="02070309020205020404" pitchFamily="49" charset="0"/>
              <a:buChar char="o"/>
            </a:pPr>
            <a:r>
              <a:rPr lang="en-US" sz="2000" dirty="0">
                <a:solidFill>
                  <a:schemeClr val="tx1"/>
                </a:solidFill>
              </a:rPr>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solidFill>
                  <a:schemeClr val="tx1"/>
                </a:solidFill>
              </a:rPr>
              <a:t>In the associative condition, FSG slope signiﬁcantly predicted recall (</a:t>
            </a:r>
            <a:r>
              <a:rPr lang="en-US" sz="2000" i="1" dirty="0">
                <a:solidFill>
                  <a:schemeClr val="tx1"/>
                </a:solidFill>
              </a:rPr>
              <a:t>b</a:t>
            </a:r>
            <a:r>
              <a:rPr lang="en-US" sz="2000" dirty="0">
                <a:solidFill>
                  <a:schemeClr val="tx1"/>
                </a:solidFill>
              </a:rPr>
              <a:t> = 0.898, </a:t>
            </a:r>
            <a:r>
              <a:rPr lang="en-US" sz="2000" i="1" dirty="0">
                <a:solidFill>
                  <a:schemeClr val="tx1"/>
                </a:solidFill>
              </a:rPr>
              <a:t>p</a:t>
            </a:r>
            <a:r>
              <a:rPr lang="en-US" sz="2000" dirty="0">
                <a:solidFill>
                  <a:schemeClr val="tx1"/>
                </a:solidFill>
              </a:rPr>
              <a:t> = 0.008</a:t>
            </a:r>
          </a:p>
          <a:p>
            <a:pPr>
              <a:buClrTx/>
              <a:buFont typeface="Courier New" panose="02070309020205020404" pitchFamily="49" charset="0"/>
              <a:buChar char="o"/>
            </a:pPr>
            <a:r>
              <a:rPr lang="en-US" sz="2000" dirty="0">
                <a:solidFill>
                  <a:schemeClr val="tx1"/>
                </a:solidFill>
              </a:rPr>
              <a:t>In the semantic condition, COS slope (</a:t>
            </a:r>
            <a:r>
              <a:rPr lang="en-US" sz="2000" i="1" dirty="0">
                <a:solidFill>
                  <a:schemeClr val="tx1"/>
                </a:solidFill>
              </a:rPr>
              <a:t>b</a:t>
            </a:r>
            <a:r>
              <a:rPr lang="en-US" sz="2000" dirty="0">
                <a:solidFill>
                  <a:schemeClr val="tx1"/>
                </a:solidFill>
              </a:rPr>
              <a:t> = 2.039, </a:t>
            </a:r>
            <a:r>
              <a:rPr lang="en-US" sz="2000" i="1" dirty="0">
                <a:solidFill>
                  <a:schemeClr val="tx1"/>
                </a:solidFill>
              </a:rPr>
              <a:t>p</a:t>
            </a:r>
            <a:r>
              <a:rPr lang="en-US" sz="2000" dirty="0">
                <a:solidFill>
                  <a:schemeClr val="tx1"/>
                </a:solidFill>
              </a:rPr>
              <a:t> &lt; 0.001) and LSA slope (b = 1.061, </a:t>
            </a:r>
            <a:r>
              <a:rPr lang="en-US" sz="2000" i="1" dirty="0">
                <a:solidFill>
                  <a:schemeClr val="tx1"/>
                </a:solidFill>
              </a:rPr>
              <a:t>p</a:t>
            </a:r>
            <a:r>
              <a:rPr lang="en-US" sz="2000" dirty="0">
                <a:solidFill>
                  <a:schemeClr val="tx1"/>
                </a:solidFill>
              </a:rPr>
              <a:t> = 0.020) were both found to be signiﬁcant predictors. </a:t>
            </a:r>
          </a:p>
          <a:p>
            <a:pPr>
              <a:buClrTx/>
              <a:buFont typeface="Courier New" panose="02070309020205020404" pitchFamily="49" charset="0"/>
              <a:buChar char="o"/>
            </a:pPr>
            <a:r>
              <a:rPr lang="en-US" sz="2000" dirty="0">
                <a:solidFill>
                  <a:schemeClr val="tx1"/>
                </a:solidFill>
              </a:rPr>
              <a:t>Finally, no predictors were signiﬁcant in the thematic condition, though LSA slope was found to be the strongest (</a:t>
            </a:r>
            <a:r>
              <a:rPr lang="en-US" sz="2000" i="1" dirty="0">
                <a:solidFill>
                  <a:schemeClr val="tx1"/>
                </a:solidFill>
              </a:rPr>
              <a:t>b</a:t>
            </a:r>
            <a:r>
              <a:rPr lang="en-US" sz="2000" dirty="0">
                <a:solidFill>
                  <a:schemeClr val="tx1"/>
                </a:solidFill>
              </a:rPr>
              <a:t> = 0.896, </a:t>
            </a:r>
            <a:r>
              <a:rPr lang="en-US" sz="2000" i="1" dirty="0">
                <a:solidFill>
                  <a:schemeClr val="tx1"/>
                </a:solidFill>
              </a:rPr>
              <a:t>p</a:t>
            </a:r>
            <a:r>
              <a:rPr lang="en-US" sz="2000" dirty="0">
                <a:solidFill>
                  <a:schemeClr val="tx1"/>
                </a:solidFill>
              </a:rPr>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2324036901"/>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1.780</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.198</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9.081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kern="1200" dirty="0">
                          <a:solidFill>
                            <a:schemeClr val="dk1"/>
                          </a:solidFill>
                          <a:effectLst/>
                          <a:latin typeface="+mn-lt"/>
                          <a:ea typeface="Calibri" panose="020F0502020204030204" pitchFamily="34" charset="0"/>
                          <a:cs typeface="Times New Roman" panose="02020603050405020304" pitchFamily="18" charset="0"/>
                        </a:rPr>
                        <a:t>&lt; .001</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fontScale="92500"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Model recognizes speech and reading based on phonology, orthography, and meaning.</a:t>
            </a:r>
          </a:p>
          <a:p>
            <a:r>
              <a:rPr lang="en-US" sz="2200" dirty="0">
                <a:solidFill>
                  <a:schemeClr val="tx1"/>
                </a:solidFill>
              </a:rPr>
              <a:t>Pathways are bi-directional.</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out one another.</a:t>
            </a:r>
          </a:p>
          <a:p>
            <a:r>
              <a:rPr lang="en-US" sz="2200" dirty="0">
                <a:solidFill>
                  <a:schemeClr val="tx1"/>
                </a:solidFill>
              </a:rPr>
              <a:t>Each item appears to be individually weighted, which could indicate that the focus of attention was spread across cue and target and these were weighted evenly.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that were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00110"/>
          </a:xfrm>
          <a:prstGeom prst="rect">
            <a:avLst/>
          </a:prstGeom>
          <a:noFill/>
        </p:spPr>
        <p:txBody>
          <a:bodyPr wrap="square" rtlCol="0">
            <a:spAutoFit/>
          </a:bodyPr>
          <a:lstStyle/>
          <a:p>
            <a:r>
              <a:rPr lang="en-US" sz="2000" dirty="0"/>
              <a:t>Across both experiments, mean FSG strength was weaker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5310</TotalTime>
  <Words>4154</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Single Word Norms</vt:lpstr>
      <vt:lpstr>Method</vt:lpstr>
      <vt:lpstr>Participants and Stimuli</vt:lpstr>
      <vt:lpstr>Judgment Blocks</vt:lpstr>
      <vt:lpstr>Recall Phase</vt:lpstr>
      <vt:lpstr>Study Design – Experiment One</vt:lpstr>
      <vt:lpstr>Study Design – Experiment Two</vt:lpstr>
      <vt:lpstr>Data Processing</vt:lpstr>
      <vt:lpstr>Analysis – Experiment One</vt:lpstr>
      <vt:lpstr>Replication Analysis – Experiment Two</vt:lpstr>
      <vt:lpstr>Single Word Norm Analysis – Experiment Two</vt:lpstr>
      <vt:lpstr>Single Word Norm Analysis – Experiment Two</vt:lpstr>
      <vt:lpstr>Results </vt:lpstr>
      <vt:lpstr>Mean Judgment and Recall Scores</vt:lpstr>
      <vt:lpstr>Experiment One</vt:lpstr>
      <vt:lpstr>Hypotheses Two and Three</vt:lpstr>
      <vt:lpstr>MLM Results – Main Effects</vt:lpstr>
      <vt:lpstr>Three-Way Interactions</vt:lpstr>
      <vt:lpstr>Simple Slopes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163</cp:revision>
  <dcterms:modified xsi:type="dcterms:W3CDTF">2018-04-22T23:57:26Z</dcterms:modified>
</cp:coreProperties>
</file>